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A49-3718-A44C-9725-9360FA8964D9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9D8-4F53-4A4F-8C42-A39E5EF4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0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A49-3718-A44C-9725-9360FA8964D9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9D8-4F53-4A4F-8C42-A39E5EF4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6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A49-3718-A44C-9725-9360FA8964D9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9D8-4F53-4A4F-8C42-A39E5EF4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8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842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9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842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9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842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9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842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9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842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9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842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9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93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9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A49-3718-A44C-9725-9360FA8964D9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9D8-4F53-4A4F-8C42-A39E5EF4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17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93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93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93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93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9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93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93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93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93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70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A49-3718-A44C-9725-9360FA8964D9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9D8-4F53-4A4F-8C42-A39E5EF4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78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708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708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708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708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70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A49-3718-A44C-9725-9360FA8964D9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9D8-4F53-4A4F-8C42-A39E5EF4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A49-3718-A44C-9725-9360FA8964D9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9D8-4F53-4A4F-8C42-A39E5EF4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9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A49-3718-A44C-9725-9360FA8964D9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9D8-4F53-4A4F-8C42-A39E5EF4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4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A49-3718-A44C-9725-9360FA8964D9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9D8-4F53-4A4F-8C42-A39E5EF4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2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A49-3718-A44C-9725-9360FA8964D9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9D8-4F53-4A4F-8C42-A39E5EF4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9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A49-3718-A44C-9725-9360FA8964D9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29D8-4F53-4A4F-8C42-A39E5EF4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6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51A49-3718-A44C-9725-9360FA8964D9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129D8-4F53-4A4F-8C42-A39E5EF4C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3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hyperlink" Target="FSL1_unit_5_part_2_Receiving_EC.m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hyperlink" Target="FSL1_unit_5_part_3_Storage_EC.m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FSL1_unit_4_Food_Handler_Health_Hygiene_EC.m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FSL1_unit_4_Hand_Washing_EC.m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hyperlink" Target="FSL1_unit_5_part_1_Receiving_Storage_EC.m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22303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Unit 4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Food Handler Health and Hygiene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 descr="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188" y="2500618"/>
            <a:ext cx="6531625" cy="410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2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>
            <a:spLocks noGrp="1"/>
          </p:cNvSpPr>
          <p:nvPr>
            <p:ph type="ctrTitle"/>
          </p:nvPr>
        </p:nvSpPr>
        <p:spPr>
          <a:xfrm>
            <a:off x="685800" y="950086"/>
            <a:ext cx="7772400" cy="1470025"/>
          </a:xfrm>
        </p:spPr>
        <p:txBody>
          <a:bodyPr/>
          <a:lstStyle/>
          <a:p>
            <a:r>
              <a:rPr lang="en-US" dirty="0" smtClean="0"/>
              <a:t>Receiving</a:t>
            </a:r>
            <a:endParaRPr lang="en-US" dirty="0"/>
          </a:p>
        </p:txBody>
      </p:sp>
      <p:pic>
        <p:nvPicPr>
          <p:cNvPr id="4" name="Picture 3" descr="40C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41" y="2360347"/>
            <a:ext cx="89154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46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>
            <a:spLocks noGrp="1"/>
          </p:cNvSpPr>
          <p:nvPr>
            <p:ph type="ctrTitle"/>
          </p:nvPr>
        </p:nvSpPr>
        <p:spPr>
          <a:xfrm>
            <a:off x="685800" y="950086"/>
            <a:ext cx="7772400" cy="1470025"/>
          </a:xfrm>
        </p:spPr>
        <p:txBody>
          <a:bodyPr/>
          <a:lstStyle/>
          <a:p>
            <a:r>
              <a:rPr lang="en-US" dirty="0" smtClean="0"/>
              <a:t>Receiving</a:t>
            </a:r>
            <a:endParaRPr lang="en-US" dirty="0"/>
          </a:p>
        </p:txBody>
      </p:sp>
      <p:pic>
        <p:nvPicPr>
          <p:cNvPr id="4" name="Picture 3" descr="40C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41" y="2345406"/>
            <a:ext cx="89154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4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5057" y="2943412"/>
            <a:ext cx="65890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0000FF"/>
                </a:solidFill>
                <a:latin typeface="Arial"/>
                <a:cs typeface="Arial"/>
                <a:hlinkClick r:id="rId2" action="ppaction://hlinkfile" tooltip="click to play video"/>
              </a:rPr>
              <a:t>Receiving</a:t>
            </a:r>
            <a:endParaRPr lang="en-US" sz="2400" u="sng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1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950086"/>
            <a:ext cx="7772400" cy="1470025"/>
          </a:xfrm>
        </p:spPr>
        <p:txBody>
          <a:bodyPr/>
          <a:lstStyle/>
          <a:p>
            <a:r>
              <a:rPr lang="en-US" dirty="0" smtClean="0"/>
              <a:t>Storing</a:t>
            </a:r>
            <a:endParaRPr lang="en-US" dirty="0"/>
          </a:p>
        </p:txBody>
      </p:sp>
      <p:pic>
        <p:nvPicPr>
          <p:cNvPr id="6" name="Picture 5" descr="41C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50" y="2076823"/>
            <a:ext cx="51181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92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950086"/>
            <a:ext cx="7772400" cy="1470025"/>
          </a:xfrm>
        </p:spPr>
        <p:txBody>
          <a:bodyPr/>
          <a:lstStyle/>
          <a:p>
            <a:r>
              <a:rPr lang="en-US" dirty="0" smtClean="0"/>
              <a:t>Storing</a:t>
            </a:r>
            <a:endParaRPr lang="en-US" dirty="0"/>
          </a:p>
        </p:txBody>
      </p:sp>
      <p:pic>
        <p:nvPicPr>
          <p:cNvPr id="4" name="Picture 3" descr="41C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330465"/>
            <a:ext cx="89154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7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ctrTitle"/>
          </p:nvPr>
        </p:nvSpPr>
        <p:spPr>
          <a:xfrm>
            <a:off x="685800" y="950086"/>
            <a:ext cx="7772400" cy="1470025"/>
          </a:xfrm>
        </p:spPr>
        <p:txBody>
          <a:bodyPr/>
          <a:lstStyle/>
          <a:p>
            <a:r>
              <a:rPr lang="en-US" dirty="0" smtClean="0"/>
              <a:t>Storing</a:t>
            </a:r>
            <a:endParaRPr lang="en-US" dirty="0"/>
          </a:p>
        </p:txBody>
      </p:sp>
      <p:pic>
        <p:nvPicPr>
          <p:cNvPr id="5" name="Picture 4" descr="42C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164" y="2191504"/>
            <a:ext cx="7011894" cy="2084192"/>
          </a:xfrm>
          <a:prstGeom prst="rect">
            <a:avLst/>
          </a:prstGeom>
        </p:spPr>
      </p:pic>
      <p:pic>
        <p:nvPicPr>
          <p:cNvPr id="7" name="Picture 6" descr="42C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64" y="4275696"/>
            <a:ext cx="7072405" cy="22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950086"/>
            <a:ext cx="7772400" cy="1470025"/>
          </a:xfrm>
        </p:spPr>
        <p:txBody>
          <a:bodyPr/>
          <a:lstStyle/>
          <a:p>
            <a:r>
              <a:rPr lang="en-US" dirty="0" smtClean="0"/>
              <a:t>Storing</a:t>
            </a:r>
            <a:endParaRPr lang="en-US" dirty="0"/>
          </a:p>
        </p:txBody>
      </p:sp>
      <p:pic>
        <p:nvPicPr>
          <p:cNvPr id="5" name="Picture 4" descr="42C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830" y="2064444"/>
            <a:ext cx="6390340" cy="2485132"/>
          </a:xfrm>
          <a:prstGeom prst="rect">
            <a:avLst/>
          </a:prstGeom>
        </p:spPr>
      </p:pic>
      <p:pic>
        <p:nvPicPr>
          <p:cNvPr id="4" name="Picture 3" descr="42C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974" y="4519694"/>
            <a:ext cx="6400053" cy="218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4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5411" y="2823882"/>
            <a:ext cx="6828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0000FF"/>
                </a:solidFill>
                <a:latin typeface="Arial"/>
                <a:cs typeface="Arial"/>
                <a:hlinkClick r:id="rId2" action="ppaction://hlinkfile" tooltip="click to play video"/>
              </a:rPr>
              <a:t>Storage</a:t>
            </a:r>
            <a:endParaRPr lang="en-US" sz="2400" u="sng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5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1"/>
          <p:cNvSpPr txBox="1">
            <a:spLocks/>
          </p:cNvSpPr>
          <p:nvPr/>
        </p:nvSpPr>
        <p:spPr>
          <a:xfrm>
            <a:off x="457200" y="165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ndara"/>
                <a:ea typeface="+mj-ea"/>
                <a:cs typeface="Candara"/>
              </a:rPr>
              <a:t>Unit 5 Review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5" name="Picture 4" descr="FS-logo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050" y="2960210"/>
            <a:ext cx="27559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8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447675" indent="-447675">
              <a:buNone/>
            </a:pPr>
            <a:r>
              <a:rPr lang="en-US" sz="2800" dirty="0" smtClean="0">
                <a:solidFill>
                  <a:srgbClr val="1F418D"/>
                </a:solidFill>
                <a:latin typeface="+mj-lt"/>
                <a:ea typeface="+mj-ea"/>
                <a:cs typeface="+mj-cs"/>
              </a:rPr>
              <a:t>1.  When receiving a shipment of food, the internal temperature of frozen food should be:</a:t>
            </a:r>
          </a:p>
          <a:p>
            <a:pPr marL="857250" lvl="1" indent="-457200">
              <a:buAutoNum type="alphaLcParenR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-18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°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 (0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°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F)</a:t>
            </a:r>
          </a:p>
          <a:p>
            <a:pPr marL="857250" lvl="1" indent="-457200">
              <a:buAutoNum type="alphaLcParenR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°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 (40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°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F)</a:t>
            </a:r>
          </a:p>
          <a:p>
            <a:pPr marL="857250" lvl="1" indent="-457200">
              <a:buAutoNum type="alphaLcParenR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60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°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 (140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°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F)</a:t>
            </a:r>
          </a:p>
          <a:p>
            <a:pPr marL="457200" indent="-457200">
              <a:buAutoNum type="alphaLcParenR"/>
            </a:pPr>
            <a:endParaRPr lang="en-US" sz="240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2400" i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2400" i="1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3748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685800" y="2130425"/>
            <a:ext cx="7772400" cy="2127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i="1" dirty="0" smtClean="0">
              <a:solidFill>
                <a:srgbClr val="FF0000"/>
              </a:solidFill>
            </a:endParaRPr>
          </a:p>
          <a:p>
            <a:r>
              <a:rPr lang="en-US" sz="2400" u="sng" dirty="0" smtClean="0">
                <a:solidFill>
                  <a:srgbClr val="0000FF"/>
                </a:solidFill>
                <a:latin typeface="Arial"/>
                <a:cs typeface="Arial"/>
                <a:hlinkClick r:id="rId2" action="ppaction://hlinkfile" tooltip="click to play video"/>
              </a:rPr>
              <a:t>Food Handler Health &amp; Hygiene</a:t>
            </a:r>
            <a:endParaRPr lang="en-US" sz="2400" u="sng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sz="2400" i="1" u="sng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97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447675" indent="-447675">
              <a:buNone/>
            </a:pPr>
            <a:r>
              <a:rPr lang="en-US" sz="2800" dirty="0" smtClean="0">
                <a:solidFill>
                  <a:srgbClr val="1F418D"/>
                </a:solidFill>
                <a:latin typeface="+mj-lt"/>
                <a:ea typeface="+mj-ea"/>
                <a:cs typeface="+mj-cs"/>
              </a:rPr>
              <a:t>2.  Food should only be accepted from approved sources because they:</a:t>
            </a:r>
          </a:p>
          <a:p>
            <a:pPr marL="857250" lvl="1" indent="-457200">
              <a:buAutoNum type="alphaLcParenR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are subjected to regular inspections</a:t>
            </a:r>
          </a:p>
          <a:p>
            <a:pPr marL="857250" lvl="1" indent="-457200">
              <a:buAutoNum type="alphaLcParenR"/>
            </a:pPr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rovide easy credit term for restaurants</a:t>
            </a:r>
          </a:p>
          <a:p>
            <a:pPr marL="857250" lvl="1" indent="-457200">
              <a:buAutoNum type="alphaLcParenR"/>
            </a:pPr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dirty="0" smtClean="0">
                <a:solidFill>
                  <a:srgbClr val="000000"/>
                </a:solidFill>
              </a:rPr>
              <a:t>ave adequate storage space on the vehicle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2400" i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2400" i="1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583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4038"/>
            <a:ext cx="82296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7675" indent="-447675">
              <a:buNone/>
            </a:pPr>
            <a:r>
              <a:rPr lang="en-US" sz="2800" dirty="0" smtClean="0">
                <a:solidFill>
                  <a:srgbClr val="1F418D"/>
                </a:solidFill>
                <a:latin typeface="+mj-lt"/>
                <a:ea typeface="+mj-ea"/>
                <a:cs typeface="+mj-cs"/>
              </a:rPr>
              <a:t>3.  A food shipment of a box of frozen chicken breasts, four cartons of milk, a crate of raw carrots and three bags of flour has just arrived. What should be put away first? Second? Third? Last?</a:t>
            </a:r>
          </a:p>
          <a:p>
            <a:pPr marL="857250" lvl="1" indent="-457200">
              <a:buAutoNum type="alphaLcParenR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frozen chicken breasts</a:t>
            </a:r>
          </a:p>
          <a:p>
            <a:pPr marL="857250" lvl="1" indent="-457200">
              <a:buAutoNum type="alphaLcParenR"/>
            </a:pPr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artons of milk</a:t>
            </a:r>
          </a:p>
          <a:p>
            <a:pPr marL="857250" lvl="1" indent="-457200">
              <a:buAutoNum type="alphaLcParenR"/>
            </a:pPr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ags of flour</a:t>
            </a:r>
          </a:p>
          <a:p>
            <a:pPr marL="857250" lvl="1" indent="-457200">
              <a:buAutoNum type="alphaLcParenR"/>
            </a:pPr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rate of raw carrots</a:t>
            </a:r>
          </a:p>
          <a:p>
            <a:pPr marL="0" indent="0" algn="ctr">
              <a:buNone/>
            </a:pPr>
            <a:endParaRPr lang="en-US" sz="2400" i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2400" i="1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246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447675" indent="-447675">
              <a:buNone/>
            </a:pPr>
            <a:r>
              <a:rPr lang="en-US" sz="2800" dirty="0" smtClean="0">
                <a:solidFill>
                  <a:srgbClr val="1F418D"/>
                </a:solidFill>
                <a:latin typeface="+mj-lt"/>
                <a:ea typeface="+mj-ea"/>
                <a:cs typeface="+mj-cs"/>
              </a:rPr>
              <a:t>4.  The </a:t>
            </a:r>
            <a:r>
              <a:rPr lang="en-US" sz="2800" i="1" dirty="0" smtClean="0">
                <a:solidFill>
                  <a:srgbClr val="1F418D"/>
                </a:solidFill>
                <a:latin typeface="+mj-lt"/>
                <a:ea typeface="+mj-ea"/>
                <a:cs typeface="+mj-cs"/>
              </a:rPr>
              <a:t>first in, first out </a:t>
            </a:r>
            <a:r>
              <a:rPr lang="en-US" sz="2800" dirty="0" smtClean="0">
                <a:solidFill>
                  <a:srgbClr val="1F418D"/>
                </a:solidFill>
                <a:latin typeface="+mj-lt"/>
                <a:ea typeface="+mj-ea"/>
                <a:cs typeface="+mj-cs"/>
              </a:rPr>
              <a:t>(FIFO) rule means that food is organized so that:</a:t>
            </a:r>
          </a:p>
          <a:p>
            <a:pPr marL="857250" lvl="1" indent="-457200">
              <a:buAutoNum type="alphaLcParenR"/>
            </a:pPr>
            <a:r>
              <a:rPr lang="en-US" dirty="0" smtClean="0">
                <a:solidFill>
                  <a:srgbClr val="000000"/>
                </a:solidFill>
              </a:rPr>
              <a:t>frequently used items are close to the door</a:t>
            </a:r>
            <a:endParaRPr lang="en-US" dirty="0">
              <a:solidFill>
                <a:srgbClr val="000000"/>
              </a:solidFill>
            </a:endParaRPr>
          </a:p>
          <a:p>
            <a:pPr marL="857250" lvl="1" indent="-457200">
              <a:buAutoNum type="alphaLcParenR"/>
            </a:pPr>
            <a:r>
              <a:rPr lang="en-US" dirty="0" smtClean="0">
                <a:solidFill>
                  <a:srgbClr val="000000"/>
                </a:solidFill>
              </a:rPr>
              <a:t>the first products loaded onto the delivery truck are unloaded first</a:t>
            </a:r>
            <a:endParaRPr lang="en-US" dirty="0">
              <a:solidFill>
                <a:srgbClr val="000000"/>
              </a:solidFill>
            </a:endParaRPr>
          </a:p>
          <a:p>
            <a:pPr marL="857250" lvl="1" indent="-457200">
              <a:buAutoNum type="alphaLcParenR"/>
            </a:pPr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lder stock is used before new stock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2400" i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2400" i="1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421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4038"/>
            <a:ext cx="82296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AutoNum type="arabicPeriod" startAt="5"/>
            </a:pPr>
            <a:r>
              <a:rPr lang="en-US" sz="2800" dirty="0" smtClean="0">
                <a:solidFill>
                  <a:srgbClr val="1F418D"/>
                </a:solidFill>
                <a:latin typeface="+mj-lt"/>
                <a:ea typeface="+mj-ea"/>
                <a:cs typeface="+mj-cs"/>
              </a:rPr>
              <a:t>You are receiving a shipment of potentially hazardous refrigerated food. The temperature gauge on the delivery truck is not working. What should you do first?</a:t>
            </a:r>
          </a:p>
          <a:p>
            <a:pPr marL="914400" lvl="1" indent="-514350">
              <a:buAutoNum type="alphaLcParenR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reject the shipment</a:t>
            </a:r>
            <a:endParaRPr lang="en-US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914400" lvl="1" indent="-514350">
              <a:buAutoNum type="alphaLcParenR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check the temperature of the food</a:t>
            </a:r>
          </a:p>
          <a:p>
            <a:pPr marL="914400" lvl="1" indent="-514350">
              <a:buAutoNum type="alphaLcParenR"/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ask the driver how long the gauge has been broken</a:t>
            </a:r>
          </a:p>
          <a:p>
            <a:pPr marL="0" indent="0" algn="ctr">
              <a:buNone/>
            </a:pPr>
            <a:endParaRPr lang="en-US" sz="2400" i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2400" i="1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3097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685800" y="2130425"/>
            <a:ext cx="7772400" cy="217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sz="2400" u="sng" dirty="0" smtClean="0">
                <a:solidFill>
                  <a:srgbClr val="0000FF"/>
                </a:solidFill>
                <a:latin typeface="Arial"/>
                <a:cs typeface="Arial"/>
                <a:hlinkClick r:id="rId2" action="ppaction://hlinkfile" tooltip="click to play video"/>
              </a:rPr>
              <a:t>Hand Washing</a:t>
            </a:r>
            <a:endParaRPr lang="en-US" sz="2400" u="sng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7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172893"/>
            <a:ext cx="8229600" cy="799353"/>
          </a:xfrm>
        </p:spPr>
        <p:txBody>
          <a:bodyPr/>
          <a:lstStyle/>
          <a:p>
            <a:r>
              <a:rPr lang="en-US" dirty="0" smtClean="0"/>
              <a:t>Personal hygiene</a:t>
            </a:r>
            <a:endParaRPr lang="en-US" dirty="0"/>
          </a:p>
        </p:txBody>
      </p:sp>
      <p:pic>
        <p:nvPicPr>
          <p:cNvPr id="19" name="Picture 18" descr="36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67" y="1972246"/>
            <a:ext cx="7500066" cy="46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5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172893"/>
            <a:ext cx="8229600" cy="799353"/>
          </a:xfrm>
        </p:spPr>
        <p:txBody>
          <a:bodyPr/>
          <a:lstStyle/>
          <a:p>
            <a:r>
              <a:rPr lang="en-US" dirty="0" smtClean="0"/>
              <a:t>Personal hygiene</a:t>
            </a:r>
            <a:endParaRPr lang="en-US" dirty="0"/>
          </a:p>
        </p:txBody>
      </p:sp>
      <p:pic>
        <p:nvPicPr>
          <p:cNvPr id="12" name="Picture 11" descr="37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7" y="1972246"/>
            <a:ext cx="8696219" cy="461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4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>
            <a:off x="457200" y="1172893"/>
            <a:ext cx="8229600" cy="799353"/>
          </a:xfrm>
        </p:spPr>
        <p:txBody>
          <a:bodyPr/>
          <a:lstStyle/>
          <a:p>
            <a:r>
              <a:rPr lang="en-US" dirty="0" smtClean="0"/>
              <a:t>Personal hygiene</a:t>
            </a:r>
            <a:endParaRPr lang="en-US" dirty="0"/>
          </a:p>
        </p:txBody>
      </p:sp>
      <p:pic>
        <p:nvPicPr>
          <p:cNvPr id="11" name="Picture 10" descr="37C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72246"/>
            <a:ext cx="8356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37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685800" y="115926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Unit 5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Receiving and Storing Food Safely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45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288" y="2617250"/>
            <a:ext cx="5838824" cy="403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5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3353" y="2704353"/>
            <a:ext cx="7037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u="sng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en-US" sz="2400" u="sng" dirty="0" smtClean="0">
                <a:solidFill>
                  <a:srgbClr val="0000FF"/>
                </a:solidFill>
                <a:latin typeface="Arial"/>
                <a:cs typeface="Arial"/>
                <a:hlinkClick r:id="rId2" action="ppaction://hlinkfile" tooltip="click to play video"/>
              </a:rPr>
              <a:t>Receiving and Storage</a:t>
            </a:r>
            <a:endParaRPr lang="en-US" sz="2400" u="sng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sz="2400" i="1" dirty="0" smtClean="0">
              <a:solidFill>
                <a:srgbClr val="FF0000"/>
              </a:solidFill>
            </a:endParaRPr>
          </a:p>
          <a:p>
            <a:pPr algn="ctr"/>
            <a:endParaRPr lang="en-US" sz="2400" i="1" dirty="0" smtClean="0">
              <a:solidFill>
                <a:srgbClr val="FF0000"/>
              </a:solidFill>
            </a:endParaRPr>
          </a:p>
          <a:p>
            <a:pPr algn="ctr"/>
            <a:endParaRPr lang="en-US" sz="2400" i="1" dirty="0" smtClean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24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950086"/>
            <a:ext cx="7772400" cy="1470025"/>
          </a:xfrm>
        </p:spPr>
        <p:txBody>
          <a:bodyPr/>
          <a:lstStyle/>
          <a:p>
            <a:r>
              <a:rPr lang="en-US" dirty="0" smtClean="0"/>
              <a:t>Receiving</a:t>
            </a:r>
            <a:endParaRPr lang="en-US" dirty="0"/>
          </a:p>
        </p:txBody>
      </p:sp>
      <p:pic>
        <p:nvPicPr>
          <p:cNvPr id="4" name="Picture 3" descr="40C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7" y="2297576"/>
            <a:ext cx="8915400" cy="4003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124216"/>
            <a:ext cx="2335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Approved Source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4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Macintosh PowerPoint</Application>
  <PresentationFormat>On-screen Show (4:3)</PresentationFormat>
  <Paragraphs>51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Unit 4 Food Handler Health and Hygiene</vt:lpstr>
      <vt:lpstr>PowerPoint Presentation</vt:lpstr>
      <vt:lpstr>PowerPoint Presentation</vt:lpstr>
      <vt:lpstr>Personal hygiene</vt:lpstr>
      <vt:lpstr>Personal hygiene</vt:lpstr>
      <vt:lpstr>Personal hygiene</vt:lpstr>
      <vt:lpstr>Unit 5 Receiving and Storing Food Safely</vt:lpstr>
      <vt:lpstr>PowerPoint Presentation</vt:lpstr>
      <vt:lpstr>Receiving</vt:lpstr>
      <vt:lpstr>Receiving</vt:lpstr>
      <vt:lpstr>Receiving</vt:lpstr>
      <vt:lpstr>PowerPoint Presentation</vt:lpstr>
      <vt:lpstr>Storing</vt:lpstr>
      <vt:lpstr>Storing</vt:lpstr>
      <vt:lpstr>Storing</vt:lpstr>
      <vt:lpstr>Storing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#38 (Richmond)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Food Handler Health and Hygiene</dc:title>
  <dc:creator>Catherine Hay</dc:creator>
  <cp:lastModifiedBy>Catherine Hay</cp:lastModifiedBy>
  <cp:revision>1</cp:revision>
  <dcterms:created xsi:type="dcterms:W3CDTF">2017-05-30T19:01:24Z</dcterms:created>
  <dcterms:modified xsi:type="dcterms:W3CDTF">2017-05-30T19:02:18Z</dcterms:modified>
</cp:coreProperties>
</file>